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ITC Franklin Gothic LT" panose="020B0604020202020204" charset="0"/>
      <p:regular r:id="rId19"/>
    </p:embeddedFont>
    <p:embeddedFont>
      <p:font typeface="ITC Franklin Gothic LT Semi-Bold" panose="020B0604020202020204" charset="0"/>
      <p:regular r:id="rId20"/>
    </p:embeddedFont>
    <p:embeddedFont>
      <p:font typeface="ITC Franklin Gothic LT Semi-Bold Italics" panose="020B0604020202020204" charset="0"/>
      <p:regular r:id="rId21"/>
    </p:embeddedFont>
    <p:embeddedFont>
      <p:font typeface="TT Phobo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7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4060794" y="5148262"/>
            <a:ext cx="14832330" cy="1905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470391" y="2"/>
            <a:ext cx="11817609" cy="4190238"/>
            <a:chOff x="0" y="0"/>
            <a:chExt cx="14066168" cy="49875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66168" cy="4987523"/>
            </a:xfrm>
            <a:custGeom>
              <a:avLst/>
              <a:gdLst/>
              <a:ahLst/>
              <a:cxnLst/>
              <a:rect l="l" t="t" r="r" b="b"/>
              <a:pathLst>
                <a:path w="14066168" h="4987523">
                  <a:moveTo>
                    <a:pt x="0" y="0"/>
                  </a:moveTo>
                  <a:lnTo>
                    <a:pt x="14066168" y="0"/>
                  </a:lnTo>
                  <a:lnTo>
                    <a:pt x="14066168" y="4987523"/>
                  </a:lnTo>
                  <a:lnTo>
                    <a:pt x="0" y="4987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4066168" cy="489227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9720"/>
                </a:lnSpc>
              </a:pPr>
              <a:r>
                <a:rPr lang="en-US" sz="9000" spc="-3">
                  <a:solidFill>
                    <a:srgbClr val="262626"/>
                  </a:solidFill>
                  <a:latin typeface="TT Phobos"/>
                  <a:ea typeface="TT Phobos"/>
                  <a:cs typeface="TT Phobos"/>
                  <a:sym typeface="TT Phobos"/>
                </a:rPr>
                <a:t>Machine Learning and the Importance of Machine Ethics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" y="0"/>
            <a:ext cx="6025554" cy="9601200"/>
            <a:chOff x="0" y="0"/>
            <a:chExt cx="9270619" cy="142240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70619" cy="14224016"/>
            </a:xfrm>
            <a:custGeom>
              <a:avLst/>
              <a:gdLst/>
              <a:ahLst/>
              <a:cxnLst/>
              <a:rect l="l" t="t" r="r" b="b"/>
              <a:pathLst>
                <a:path w="9270619" h="13716000">
                  <a:moveTo>
                    <a:pt x="0" y="0"/>
                  </a:moveTo>
                  <a:lnTo>
                    <a:pt x="9270619" y="0"/>
                  </a:lnTo>
                  <a:lnTo>
                    <a:pt x="927061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238" r="-802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025553" y="3910399"/>
            <a:ext cx="1226244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146381" y="4075940"/>
            <a:ext cx="9221140" cy="155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 spc="299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Professional Practice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0391" y="5516747"/>
            <a:ext cx="11897131" cy="546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Names               Surname           </a:t>
            </a:r>
            <a:r>
              <a:rPr lang="en-US" sz="3600" spc="298" dirty="0" err="1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StudentNumber</a:t>
            </a:r>
            <a:endParaRPr lang="en-US" sz="3600" spc="298" dirty="0">
              <a:solidFill>
                <a:srgbClr val="262626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  <a:p>
            <a:pPr algn="l">
              <a:lnSpc>
                <a:spcPts val="4752"/>
              </a:lnSpc>
            </a:pP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Xolani                 Masimbe           222410817</a:t>
            </a:r>
          </a:p>
          <a:p>
            <a:pPr algn="l">
              <a:lnSpc>
                <a:spcPts val="4752"/>
              </a:lnSpc>
            </a:pP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Seja Hope           </a:t>
            </a:r>
            <a:r>
              <a:rPr lang="en-US" sz="3600" spc="298" dirty="0" err="1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Kgomokaboya</a:t>
            </a: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    222152672</a:t>
            </a:r>
          </a:p>
          <a:p>
            <a:pPr algn="l">
              <a:lnSpc>
                <a:spcPts val="4752"/>
              </a:lnSpc>
            </a:pPr>
            <a:r>
              <a:rPr lang="en-US" sz="3600" spc="298" dirty="0" err="1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Rotondwa</a:t>
            </a: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Delight Rambau            222342145</a:t>
            </a:r>
          </a:p>
          <a:p>
            <a:pPr algn="l">
              <a:lnSpc>
                <a:spcPts val="4752"/>
              </a:lnSpc>
            </a:pP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Natasha              </a:t>
            </a:r>
            <a:r>
              <a:rPr lang="en-US" sz="3600" spc="298" dirty="0" err="1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Njili</a:t>
            </a: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                221785345</a:t>
            </a:r>
          </a:p>
          <a:p>
            <a:pPr algn="l">
              <a:lnSpc>
                <a:spcPts val="4752"/>
              </a:lnSpc>
            </a:pP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Puleng Veronica   </a:t>
            </a:r>
            <a:r>
              <a:rPr lang="en-US" sz="3600" spc="298" dirty="0" err="1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Nakedi</a:t>
            </a:r>
            <a:r>
              <a:rPr lang="en-US" sz="3600" spc="298" dirty="0">
                <a:solidFill>
                  <a:srgbClr val="262626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             222914556</a:t>
            </a:r>
          </a:p>
          <a:p>
            <a:pPr algn="l">
              <a:lnSpc>
                <a:spcPts val="4752"/>
              </a:lnSpc>
            </a:pPr>
            <a:endParaRPr lang="en-US" sz="3600" spc="298" dirty="0">
              <a:solidFill>
                <a:srgbClr val="262626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  <a:p>
            <a:pPr algn="l">
              <a:lnSpc>
                <a:spcPts val="4752"/>
              </a:lnSpc>
            </a:pPr>
            <a:endParaRPr lang="en-US" sz="3600" spc="298" dirty="0">
              <a:solidFill>
                <a:srgbClr val="262626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  <a:p>
            <a:pPr algn="l">
              <a:lnSpc>
                <a:spcPts val="4752"/>
              </a:lnSpc>
            </a:pPr>
            <a:endParaRPr lang="en-US" sz="3600" spc="298" dirty="0">
              <a:solidFill>
                <a:srgbClr val="262626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15" name="AutoShape 15"/>
          <p:cNvSpPr/>
          <p:nvPr/>
        </p:nvSpPr>
        <p:spPr>
          <a:xfrm flipH="1" flipV="1">
            <a:off x="10586336" y="5167312"/>
            <a:ext cx="0" cy="4323933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14094458" y="5143500"/>
            <a:ext cx="0" cy="4489305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WhatsApp Ptt 2025-09-15 at 14.57.24">
            <a:hlinkClick r:id="" action="ppaction://media"/>
            <a:extLst>
              <a:ext uri="{FF2B5EF4-FFF2-40B4-BE49-F238E27FC236}">
                <a16:creationId xmlns:a16="http://schemas.microsoft.com/office/drawing/2014/main" id="{3D4E616A-63F8-5F7B-B7D3-389A0186C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7328" y="824680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Fairness Example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3240" y="2731768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Loan approval systems must treat all applicants equally.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 should not discriminate based on race, gender, or background.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Bias in training data must be corrected before deployment.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Example: Balanced datasets lead to fairer decisions.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Fairness ensures equal access to financial opportunities.</a:t>
            </a:r>
          </a:p>
        </p:txBody>
      </p:sp>
      <p:pic>
        <p:nvPicPr>
          <p:cNvPr id="9" name="WhatsApp Audio 2025-09-15 at 11.12.33">
            <a:hlinkClick r:id="" action="ppaction://media"/>
            <a:extLst>
              <a:ext uri="{FF2B5EF4-FFF2-40B4-BE49-F238E27FC236}">
                <a16:creationId xmlns:a16="http://schemas.microsoft.com/office/drawing/2014/main" id="{34012943-6B1C-3381-C551-A2BE8E993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164" y="6515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 dirty="0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Self-Driving Cars Example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80773" y="3997041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 dirty="0"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Cars must make ethical decisions during emergencies.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Example: Choosing between passenger and pedestrian safety.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Accountability needed in accidents involving autonomous vehicles.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Ethics guide car manufacturers in safety design.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Self-driving ethics involve law, policy, and technology together.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0953615" y="2271575"/>
            <a:ext cx="9601200" cy="5058052"/>
          </a:xfrm>
          <a:custGeom>
            <a:avLst/>
            <a:gdLst/>
            <a:ahLst/>
            <a:cxnLst/>
            <a:rect l="l" t="t" r="r" b="b"/>
            <a:pathLst>
              <a:path w="9601200" h="5335443">
                <a:moveTo>
                  <a:pt x="0" y="0"/>
                </a:moveTo>
                <a:lnTo>
                  <a:pt x="9601200" y="0"/>
                </a:lnTo>
                <a:lnTo>
                  <a:pt x="9601200" y="5335442"/>
                </a:lnTo>
                <a:lnTo>
                  <a:pt x="0" y="5335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t="-9923" b="-992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WhatsApp Ptt 2025-09-15 at 16.19.25">
            <a:hlinkClick r:id="" action="ppaction://media"/>
            <a:extLst>
              <a:ext uri="{FF2B5EF4-FFF2-40B4-BE49-F238E27FC236}">
                <a16:creationId xmlns:a16="http://schemas.microsoft.com/office/drawing/2014/main" id="{A31DF75F-E9C1-FD7F-14BC-9E23462F4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414" y="7505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 dirty="0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Benefits of Ethical ML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3240" y="2731768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 dirty="0"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Builds trust in AI technologies.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Protects people from harm and unfair treatment.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Promotes fairness and equality across all sectors.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Encourages responsible innovation.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Strengthens relationships between humans and AI.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Supports global collaboration and acceptance of AI.</a:t>
            </a:r>
          </a:p>
        </p:txBody>
      </p:sp>
      <p:pic>
        <p:nvPicPr>
          <p:cNvPr id="9" name="WhatsApp Ptt 2025-09-15 at 16.23.05">
            <a:hlinkClick r:id="" action="ppaction://media"/>
            <a:extLst>
              <a:ext uri="{FF2B5EF4-FFF2-40B4-BE49-F238E27FC236}">
                <a16:creationId xmlns:a16="http://schemas.microsoft.com/office/drawing/2014/main" id="{26BD13AE-1FBD-79B2-4DF1-050C58D20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0773" y="73866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659255" y="2445543"/>
            <a:ext cx="14969490" cy="1905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Conclusion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3240" y="2731768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Machine learning is powerful but can cause harm if misused.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Ethics ensures technology respects human values.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The goal is not just smart machines, but responsible ones.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Trustworthy AI = innovation + fairness + accountability.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Ethical ML is key to a safer and fairer future.</a:t>
            </a:r>
          </a:p>
        </p:txBody>
      </p:sp>
      <p:sp>
        <p:nvSpPr>
          <p:cNvPr id="9" name="Freeform 9"/>
          <p:cNvSpPr/>
          <p:nvPr/>
        </p:nvSpPr>
        <p:spPr>
          <a:xfrm>
            <a:off x="9525001" y="2445543"/>
            <a:ext cx="8763000" cy="7155656"/>
          </a:xfrm>
          <a:custGeom>
            <a:avLst/>
            <a:gdLst/>
            <a:ahLst/>
            <a:cxnLst/>
            <a:rect l="l" t="t" r="r" b="b"/>
            <a:pathLst>
              <a:path w="18448273" h="6740842">
                <a:moveTo>
                  <a:pt x="0" y="0"/>
                </a:moveTo>
                <a:lnTo>
                  <a:pt x="18448274" y="0"/>
                </a:lnTo>
                <a:lnTo>
                  <a:pt x="18448274" y="6740843"/>
                </a:lnTo>
                <a:lnTo>
                  <a:pt x="0" y="674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 t="-26972" b="-2697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WhatsApp Audio 2025-09-14 at 15.49.32">
            <a:hlinkClick r:id="" action="ppaction://media"/>
            <a:extLst>
              <a:ext uri="{FF2B5EF4-FFF2-40B4-BE49-F238E27FC236}">
                <a16:creationId xmlns:a16="http://schemas.microsoft.com/office/drawing/2014/main" id="{AC1778D3-C341-E464-F8F0-DD7F3631E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401" y="7505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3354E-8FA2-47CF-5EBB-A6B2B1F7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4703B1-318A-3BE5-2C65-23B08F999B39}"/>
              </a:ext>
            </a:extLst>
          </p:cNvPr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D4D3FC-89E4-6AE3-28A4-E3D83104302D}"/>
                </a:ext>
              </a:extLst>
            </p:cNvPr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85B7E370-57EF-3966-6AF4-4131D82A8A67}"/>
              </a:ext>
            </a:extLst>
          </p:cNvPr>
          <p:cNvSpPr/>
          <p:nvPr/>
        </p:nvSpPr>
        <p:spPr>
          <a:xfrm>
            <a:off x="1659255" y="2445543"/>
            <a:ext cx="14969490" cy="1905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C79F903-1194-8619-A6BF-509277D4E310}"/>
              </a:ext>
            </a:extLst>
          </p:cNvPr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6EA4FED-6DE6-772A-C290-3E72EBA12DA8}"/>
                </a:ext>
              </a:extLst>
            </p:cNvPr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FC67F2-A373-1777-13C3-97FBAC4F401F}"/>
                </a:ext>
              </a:extLst>
            </p:cNvPr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 dirty="0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References</a:t>
              </a: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D590DEB-CA36-0A00-077A-6A98AE4C83A5}"/>
              </a:ext>
            </a:extLst>
          </p:cNvPr>
          <p:cNvSpPr txBox="1"/>
          <p:nvPr/>
        </p:nvSpPr>
        <p:spPr>
          <a:xfrm>
            <a:off x="3063240" y="2731768"/>
            <a:ext cx="12161520" cy="612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T Phobos" panose="020B0604020202020204" charset="0"/>
              </a:rPr>
              <a:t>Bostrom, N. &amp; Yudkowsky, E., 2014. The ethics of artificial intelligence. In: K. Frankish &amp; W. M. Ramsey, eds. The Cambridge Handbook of Artificial Intelligence. Cambridge: Cambridge University Press, pp.316–334.</a:t>
            </a: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T Phobos" panose="020B0604020202020204" charset="0"/>
            </a:endParaRP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T Phobos" panose="020B0604020202020204" charset="0"/>
              </a:rPr>
              <a:t>Jobin, A., Ienca, M. &amp; </a:t>
            </a:r>
            <a:r>
              <a:rPr lang="en-US" sz="2000" dirty="0" err="1">
                <a:latin typeface="TT Phobos" panose="020B0604020202020204" charset="0"/>
              </a:rPr>
              <a:t>Vayena</a:t>
            </a:r>
            <a:r>
              <a:rPr lang="en-US" sz="2000" dirty="0">
                <a:latin typeface="TT Phobos" panose="020B0604020202020204" charset="0"/>
              </a:rPr>
              <a:t>, E., 2019. The global landscape of AI ethics guidelines. Nature Machine Intelligence, 1(9), pp.389–399. https://doi.org/10.1038/s42256-019-0088-2</a:t>
            </a: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T Phobos" panose="020B0604020202020204" charset="0"/>
            </a:endParaRP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T Phobos" panose="020B0604020202020204" charset="0"/>
              </a:rPr>
              <a:t>Russell, S., Dewey, D. &amp; </a:t>
            </a:r>
            <a:r>
              <a:rPr lang="en-US" sz="2000" dirty="0" err="1">
                <a:latin typeface="TT Phobos" panose="020B0604020202020204" charset="0"/>
              </a:rPr>
              <a:t>Tegmark</a:t>
            </a:r>
            <a:r>
              <a:rPr lang="en-US" sz="2000" dirty="0">
                <a:latin typeface="TT Phobos" panose="020B0604020202020204" charset="0"/>
              </a:rPr>
              <a:t>, M., 2015. Research priorities for robust and beneficial artificial intelligence. AI Magazine, 36(4), pp.105–114.</a:t>
            </a: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T Phobos" panose="020B0604020202020204" charset="0"/>
            </a:endParaRP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T Phobos" panose="020B0604020202020204" charset="0"/>
              </a:rPr>
              <a:t>Floridi</a:t>
            </a:r>
            <a:r>
              <a:rPr lang="en-US" sz="2000" dirty="0">
                <a:latin typeface="TT Phobos" panose="020B0604020202020204" charset="0"/>
              </a:rPr>
              <a:t>, L. et al., 2018. AI4People—An ethical framework for a good AI society: Opportunities, risks, principles, and recommendations. Minds and Machines, 28(4), pp.689–707.</a:t>
            </a: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T Phobos" panose="020B0604020202020204" charset="0"/>
            </a:endParaRPr>
          </a:p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T Phobos" panose="020B0604020202020204" charset="0"/>
              </a:rPr>
              <a:t>Mittelstadt, B.D. et al., 2016. The ethics of algorithms: Mapping the debate. Big Data &amp; Society, 3(2). https://doi.org/10.1177/2053951716679679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BC8DF0D-B3DD-0F23-5AFF-DD683D04B4A3}"/>
              </a:ext>
            </a:extLst>
          </p:cNvPr>
          <p:cNvSpPr/>
          <p:nvPr/>
        </p:nvSpPr>
        <p:spPr>
          <a:xfrm>
            <a:off x="15011399" y="2445543"/>
            <a:ext cx="3276601" cy="7155656"/>
          </a:xfrm>
          <a:custGeom>
            <a:avLst/>
            <a:gdLst/>
            <a:ahLst/>
            <a:cxnLst/>
            <a:rect l="l" t="t" r="r" b="b"/>
            <a:pathLst>
              <a:path w="18448273" h="6740842">
                <a:moveTo>
                  <a:pt x="0" y="0"/>
                </a:moveTo>
                <a:lnTo>
                  <a:pt x="18448274" y="0"/>
                </a:lnTo>
                <a:lnTo>
                  <a:pt x="18448274" y="6740843"/>
                </a:lnTo>
                <a:lnTo>
                  <a:pt x="0" y="6740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26972" b="-26972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763" y="0"/>
            <a:ext cx="18283237" cy="9601200"/>
          </a:xfrm>
          <a:custGeom>
            <a:avLst/>
            <a:gdLst/>
            <a:ahLst/>
            <a:cxnLst/>
            <a:rect l="l" t="t" r="r" b="b"/>
            <a:pathLst>
              <a:path w="18283237" h="9601200">
                <a:moveTo>
                  <a:pt x="0" y="0"/>
                </a:moveTo>
                <a:lnTo>
                  <a:pt x="18283237" y="0"/>
                </a:lnTo>
                <a:lnTo>
                  <a:pt x="18283237" y="9601200"/>
                </a:lnTo>
                <a:lnTo>
                  <a:pt x="0" y="960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925" b="-811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50789" y="4174808"/>
            <a:ext cx="9403556" cy="16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65898" lvl="1" indent="-732949" algn="l">
              <a:lnSpc>
                <a:spcPts val="10692"/>
              </a:lnSpc>
              <a:buFont typeface="Arial"/>
              <a:buChar char="•"/>
            </a:pPr>
            <a:r>
              <a:rPr lang="en-US" sz="8100" b="1" i="1">
                <a:solidFill>
                  <a:srgbClr val="262626"/>
                </a:solidFill>
                <a:latin typeface="ITC Franklin Gothic LT Semi-Bold Italics"/>
                <a:ea typeface="ITC Franklin Gothic LT Semi-Bold Italics"/>
                <a:cs typeface="ITC Franklin Gothic LT Semi-Bold Italics"/>
                <a:sym typeface="ITC Franklin Gothic LT Semi-Bold Italics"/>
              </a:rPr>
              <a:t>Thank you </a:t>
            </a:r>
            <a:r>
              <a:rPr lang="en-US" sz="8100" b="1">
                <a:solidFill>
                  <a:srgbClr val="262626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3034551" y="2142173"/>
            <a:ext cx="14969490" cy="1905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" y="0"/>
            <a:ext cx="6981444" cy="10287000"/>
            <a:chOff x="0" y="0"/>
            <a:chExt cx="9308592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08592" cy="13716000"/>
            </a:xfrm>
            <a:custGeom>
              <a:avLst/>
              <a:gdLst/>
              <a:ahLst/>
              <a:cxnLst/>
              <a:rect l="l" t="t" r="r" b="b"/>
              <a:pathLst>
                <a:path w="9308592" h="13716000">
                  <a:moveTo>
                    <a:pt x="0" y="0"/>
                  </a:moveTo>
                  <a:lnTo>
                    <a:pt x="9308592" y="0"/>
                  </a:lnTo>
                  <a:lnTo>
                    <a:pt x="930859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2799" y="2728974"/>
            <a:ext cx="5276350" cy="3140962"/>
            <a:chOff x="0" y="0"/>
            <a:chExt cx="7035134" cy="4187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35134" cy="4187950"/>
            </a:xfrm>
            <a:custGeom>
              <a:avLst/>
              <a:gdLst/>
              <a:ahLst/>
              <a:cxnLst/>
              <a:rect l="l" t="t" r="r" b="b"/>
              <a:pathLst>
                <a:path w="7035134" h="4187950">
                  <a:moveTo>
                    <a:pt x="0" y="0"/>
                  </a:moveTo>
                  <a:lnTo>
                    <a:pt x="7035134" y="0"/>
                  </a:lnTo>
                  <a:lnTo>
                    <a:pt x="7035134" y="4187950"/>
                  </a:lnTo>
                  <a:lnTo>
                    <a:pt x="0" y="4187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7035134" cy="4130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832"/>
                </a:lnSpc>
              </a:pPr>
              <a:r>
                <a:rPr lang="en-US" sz="5400" spc="-32">
                  <a:solidFill>
                    <a:srgbClr val="FFFFFF"/>
                  </a:solidFill>
                  <a:latin typeface="TT Phobos"/>
                  <a:ea typeface="TT Phobos"/>
                  <a:cs typeface="TT Phobos"/>
                  <a:sym typeface="TT Phobos"/>
                </a:rPr>
                <a:t>Topics covered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0"/>
            <a:ext cx="6540454" cy="9601200"/>
            <a:chOff x="0" y="0"/>
            <a:chExt cx="9343506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43517" cy="13716000"/>
            </a:xfrm>
            <a:custGeom>
              <a:avLst/>
              <a:gdLst/>
              <a:ahLst/>
              <a:cxnLst/>
              <a:rect l="l" t="t" r="r" b="b"/>
              <a:pathLst>
                <a:path w="9343517" h="13716000">
                  <a:moveTo>
                    <a:pt x="0" y="0"/>
                  </a:moveTo>
                  <a:lnTo>
                    <a:pt x="9343517" y="0"/>
                  </a:lnTo>
                  <a:lnTo>
                    <a:pt x="934351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03" r="-51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88476" y="2642235"/>
            <a:ext cx="8892516" cy="647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What is Machine Learning?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Applications of Machine Learning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Ethics in ML Matters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Risks Without Ethics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What is Machine Ethics?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Principles of Machine Ethics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Fairness Example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Self-Driving Cars Example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of Ethical ML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Future of Machine Ethics</a:t>
            </a:r>
          </a:p>
          <a:p>
            <a:pPr marL="515779" lvl="1" indent="-257889" algn="l">
              <a:lnSpc>
                <a:spcPts val="3385"/>
              </a:lnSpc>
              <a:buAutoNum type="arabicPeriod"/>
            </a:pPr>
            <a:r>
              <a:rPr lang="en-US" sz="285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15779" lvl="1" indent="-257889" algn="l">
              <a:lnSpc>
                <a:spcPts val="3385"/>
              </a:lnSpc>
            </a:pPr>
            <a:endParaRPr lang="en-US" sz="285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09557" y="1066611"/>
            <a:ext cx="7635243" cy="9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Topics covered</a:t>
            </a:r>
          </a:p>
        </p:txBody>
      </p:sp>
      <p:pic>
        <p:nvPicPr>
          <p:cNvPr id="14" name="WhatsApp Ptt 2025-09-15 at 15.18.56">
            <a:hlinkClick r:id="" action="ppaction://media"/>
            <a:extLst>
              <a:ext uri="{FF2B5EF4-FFF2-40B4-BE49-F238E27FC236}">
                <a16:creationId xmlns:a16="http://schemas.microsoft.com/office/drawing/2014/main" id="{C5A2EF8C-FAEA-A925-CBA8-AF26FF6A4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3634" y="800421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flipV="1">
            <a:off x="503820" y="2897506"/>
            <a:ext cx="1087112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45920" y="429904"/>
            <a:ext cx="15087600" cy="2176135"/>
            <a:chOff x="0" y="0"/>
            <a:chExt cx="20116800" cy="29015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16800" cy="2901514"/>
            </a:xfrm>
            <a:custGeom>
              <a:avLst/>
              <a:gdLst/>
              <a:ahLst/>
              <a:cxnLst/>
              <a:rect l="l" t="t" r="r" b="b"/>
              <a:pathLst>
                <a:path w="20116800" h="2901514">
                  <a:moveTo>
                    <a:pt x="0" y="0"/>
                  </a:moveTo>
                  <a:lnTo>
                    <a:pt x="20116800" y="0"/>
                  </a:lnTo>
                  <a:lnTo>
                    <a:pt x="20116800" y="2901514"/>
                  </a:lnTo>
                  <a:lnTo>
                    <a:pt x="0" y="2901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20116800" cy="283483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614"/>
                </a:lnSpc>
              </a:pPr>
              <a:r>
                <a:rPr lang="en-US" sz="7050" spc="-19" dirty="0">
                  <a:solidFill>
                    <a:srgbClr val="404040"/>
                  </a:solidFill>
                  <a:latin typeface="TT Phobos"/>
                  <a:ea typeface="TT Phobos"/>
                  <a:cs typeface="TT Phobos"/>
                  <a:sym typeface="TT Phobos"/>
                </a:rPr>
                <a:t>Introduction to ML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45920" y="3122297"/>
            <a:ext cx="15087600" cy="56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Machine Learning (ML) is transforming industries worldwide.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As ML grows, ethical concerns must also be addressed.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Ethics ensures ML systems are trustworthy and safe.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Goal: Create machines that are both intelligent and responsible.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Ethics bridges the gap between innovation and human values.</a:t>
            </a:r>
          </a:p>
          <a:p>
            <a:pPr marL="488632" lvl="1" indent="-244316" algn="l">
              <a:lnSpc>
                <a:spcPts val="3564"/>
              </a:lnSpc>
            </a:pPr>
            <a:endParaRPr lang="en-US" sz="2700" dirty="0">
              <a:solidFill>
                <a:srgbClr val="000000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805949" y="0"/>
            <a:ext cx="6477289" cy="9601200"/>
          </a:xfrm>
          <a:custGeom>
            <a:avLst/>
            <a:gdLst/>
            <a:ahLst/>
            <a:cxnLst/>
            <a:rect l="l" t="t" r="r" b="b"/>
            <a:pathLst>
              <a:path w="7334734" h="9601200">
                <a:moveTo>
                  <a:pt x="0" y="0"/>
                </a:moveTo>
                <a:lnTo>
                  <a:pt x="7334735" y="0"/>
                </a:lnTo>
                <a:lnTo>
                  <a:pt x="7334735" y="9601200"/>
                </a:lnTo>
                <a:lnTo>
                  <a:pt x="0" y="960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50" t="-8389" b="-71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WhatsApp Ptt 2025-09-15 at 15.28.20">
            <a:hlinkClick r:id="" action="ppaction://media"/>
            <a:extLst>
              <a:ext uri="{FF2B5EF4-FFF2-40B4-BE49-F238E27FC236}">
                <a16:creationId xmlns:a16="http://schemas.microsoft.com/office/drawing/2014/main" id="{D8DDDC62-31F2-BBE3-B2F7-8BC252E13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77343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2663" y="665172"/>
            <a:ext cx="15087600" cy="2176135"/>
            <a:chOff x="0" y="0"/>
            <a:chExt cx="20116800" cy="29015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16800" cy="2901514"/>
            </a:xfrm>
            <a:custGeom>
              <a:avLst/>
              <a:gdLst/>
              <a:ahLst/>
              <a:cxnLst/>
              <a:rect l="l" t="t" r="r" b="b"/>
              <a:pathLst>
                <a:path w="20116800" h="2901514">
                  <a:moveTo>
                    <a:pt x="0" y="0"/>
                  </a:moveTo>
                  <a:lnTo>
                    <a:pt x="20116800" y="0"/>
                  </a:lnTo>
                  <a:lnTo>
                    <a:pt x="20116800" y="2901514"/>
                  </a:lnTo>
                  <a:lnTo>
                    <a:pt x="0" y="2901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20116800" cy="283483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614"/>
                </a:lnSpc>
              </a:pPr>
              <a:r>
                <a:rPr lang="en-US" sz="7050" spc="-19">
                  <a:solidFill>
                    <a:srgbClr val="404040"/>
                  </a:solidFill>
                  <a:latin typeface="TT Phobos"/>
                  <a:ea typeface="TT Phobos"/>
                  <a:cs typeface="TT Phobos"/>
                  <a:sym typeface="TT Phobos"/>
                </a:rPr>
                <a:t>What is Machine Learning?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860358"/>
            <a:ext cx="18331339" cy="6740842"/>
          </a:xfrm>
          <a:custGeom>
            <a:avLst/>
            <a:gdLst/>
            <a:ahLst/>
            <a:cxnLst/>
            <a:rect l="l" t="t" r="r" b="b"/>
            <a:pathLst>
              <a:path w="18331339" h="6740842">
                <a:moveTo>
                  <a:pt x="0" y="0"/>
                </a:moveTo>
                <a:lnTo>
                  <a:pt x="18331339" y="0"/>
                </a:lnTo>
                <a:lnTo>
                  <a:pt x="18331339" y="6740842"/>
                </a:lnTo>
                <a:lnTo>
                  <a:pt x="0" y="674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 t="-210651" b="-972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45920" y="3122297"/>
            <a:ext cx="15087600" cy="56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endParaRPr dirty="0"/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ML is a subset of Artificial Intelligence (AI).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It enables computers to learn from data instead of explicit programming.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Uses algorithms to identify patterns and make predictions.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Continuously improves as more data is processed.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 dirty="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Examples: spam filters, voice recognition, recommendation systems.</a:t>
            </a:r>
          </a:p>
          <a:p>
            <a:pPr marL="488632" lvl="1" indent="-244316" algn="l">
              <a:lnSpc>
                <a:spcPts val="3564"/>
              </a:lnSpc>
            </a:pPr>
            <a:endParaRPr lang="en-US" sz="2700" dirty="0">
              <a:solidFill>
                <a:srgbClr val="404040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pic>
        <p:nvPicPr>
          <p:cNvPr id="11" name="whatsapp-ptt-2025-09-15-at-153808_1HdVXit6">
            <a:hlinkClick r:id="" action="ppaction://media"/>
            <a:extLst>
              <a:ext uri="{FF2B5EF4-FFF2-40B4-BE49-F238E27FC236}">
                <a16:creationId xmlns:a16="http://schemas.microsoft.com/office/drawing/2014/main" id="{5C2EED2E-8671-CEED-7F82-C8CBC810A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863" y="781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29542"/>
            <a:ext cx="18283238" cy="3092755"/>
          </a:xfrm>
          <a:custGeom>
            <a:avLst/>
            <a:gdLst/>
            <a:ahLst/>
            <a:cxnLst/>
            <a:rect l="l" t="t" r="r" b="b"/>
            <a:pathLst>
              <a:path w="19343722" h="2811765">
                <a:moveTo>
                  <a:pt x="0" y="0"/>
                </a:moveTo>
                <a:lnTo>
                  <a:pt x="19343722" y="0"/>
                </a:lnTo>
                <a:lnTo>
                  <a:pt x="19343722" y="2811766"/>
                </a:lnTo>
                <a:lnTo>
                  <a:pt x="0" y="281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t="-204330" b="-4076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764024" y="3212784"/>
            <a:ext cx="14969490" cy="1905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45920" y="429904"/>
            <a:ext cx="15087600" cy="2176135"/>
            <a:chOff x="0" y="0"/>
            <a:chExt cx="20116800" cy="29015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16800" cy="2901514"/>
            </a:xfrm>
            <a:custGeom>
              <a:avLst/>
              <a:gdLst/>
              <a:ahLst/>
              <a:cxnLst/>
              <a:rect l="l" t="t" r="r" b="b"/>
              <a:pathLst>
                <a:path w="20116800" h="2901514">
                  <a:moveTo>
                    <a:pt x="0" y="0"/>
                  </a:moveTo>
                  <a:lnTo>
                    <a:pt x="20116800" y="0"/>
                  </a:lnTo>
                  <a:lnTo>
                    <a:pt x="20116800" y="2901514"/>
                  </a:lnTo>
                  <a:lnTo>
                    <a:pt x="0" y="2901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20116800" cy="283483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614"/>
                </a:lnSpc>
              </a:pPr>
              <a:r>
                <a:rPr lang="en-US" sz="7050" spc="-19">
                  <a:solidFill>
                    <a:srgbClr val="404040"/>
                  </a:solidFill>
                  <a:latin typeface="TT Phobos"/>
                  <a:ea typeface="TT Phobos"/>
                  <a:cs typeface="TT Phobos"/>
                  <a:sym typeface="TT Phobos"/>
                </a:rPr>
                <a:t>Applications of Machine Learning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45920" y="3122297"/>
            <a:ext cx="15087600" cy="56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endParaRPr/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Healthcare: Disease prediction, drug discovery, patient monitoring.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Finance: Loan approvals, fraud detection, stock market predictions.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Education: Personalized learning paths, grading automation.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Transport: Self-driving cars, traffic management, predictive maintenance.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Retail: Customer recommendations, inventory forecasting.</a:t>
            </a:r>
          </a:p>
          <a:p>
            <a:pPr marL="488632" lvl="1" indent="-244316" algn="l">
              <a:lnSpc>
                <a:spcPts val="3564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Agriculture: Crop monitoring, weather predictions, pest detection.</a:t>
            </a:r>
          </a:p>
          <a:p>
            <a:pPr marL="488632" lvl="1" indent="-244316" algn="l">
              <a:lnSpc>
                <a:spcPts val="3564"/>
              </a:lnSpc>
            </a:pPr>
            <a:endParaRPr lang="en-US" sz="2700">
              <a:solidFill>
                <a:srgbClr val="404040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pic>
        <p:nvPicPr>
          <p:cNvPr id="10" name="WhatsApp Audio 2025-09-15 at 06.59.53.mpeg">
            <a:hlinkClick r:id="" action="ppaction://media"/>
            <a:extLst>
              <a:ext uri="{FF2B5EF4-FFF2-40B4-BE49-F238E27FC236}">
                <a16:creationId xmlns:a16="http://schemas.microsoft.com/office/drawing/2014/main" id="{7C45951A-3DDD-9BC6-4D61-DE90DB47C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9224" y="7429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Why Ethics in ML Matters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3240" y="2731768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ML systems affect jobs, education, healthcare, and law enforcement.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Unethical ML may reproduce or amplify human biases.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Ethics ensures decisions remain fair and unbiased.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Critical for protecting privacy and human dignity.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Helps maintain trust between people and technology.</a:t>
            </a:r>
          </a:p>
        </p:txBody>
      </p:sp>
      <p:pic>
        <p:nvPicPr>
          <p:cNvPr id="9" name="WhatsApp Ptt 2025-09-14 at 20.53.40">
            <a:hlinkClick r:id="" action="ppaction://media"/>
            <a:extLst>
              <a:ext uri="{FF2B5EF4-FFF2-40B4-BE49-F238E27FC236}">
                <a16:creationId xmlns:a16="http://schemas.microsoft.com/office/drawing/2014/main" id="{275D68D4-F041-8A17-1A81-5CC20A628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2937" y="71266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35789" y="754856"/>
            <a:ext cx="14980411" cy="1785586"/>
            <a:chOff x="-3514681" y="0"/>
            <a:chExt cx="19973881" cy="2380781"/>
          </a:xfrm>
        </p:grpSpPr>
        <p:sp>
          <p:nvSpPr>
            <p:cNvPr id="6" name="Freeform 6"/>
            <p:cNvSpPr/>
            <p:nvPr/>
          </p:nvSpPr>
          <p:spPr>
            <a:xfrm>
              <a:off x="-3514681" y="94781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 dirty="0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Risks Without Ethics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16200000">
            <a:off x="10846626" y="2164587"/>
            <a:ext cx="9601203" cy="5272024"/>
          </a:xfrm>
          <a:custGeom>
            <a:avLst/>
            <a:gdLst/>
            <a:ahLst/>
            <a:cxnLst/>
            <a:rect l="l" t="t" r="r" b="b"/>
            <a:pathLst>
              <a:path w="10860429" h="6634988">
                <a:moveTo>
                  <a:pt x="10860429" y="6634988"/>
                </a:moveTo>
                <a:lnTo>
                  <a:pt x="0" y="6634988"/>
                </a:lnTo>
                <a:lnTo>
                  <a:pt x="0" y="0"/>
                </a:lnTo>
                <a:lnTo>
                  <a:pt x="10860429" y="0"/>
                </a:lnTo>
                <a:lnTo>
                  <a:pt x="10860429" y="6634988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-47695" t="-11218" r="-15316" b="-382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46804" y="2628900"/>
            <a:ext cx="12161520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 dirty="0"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Bias and Discrimination – unfair outcomes based on race, gender, etc.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Privacy Violations – misuse of personal and sensitive data.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Unfair Decisions – inaccurate or one-sided outcomes.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Displacement – automation without safeguards.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Loss of Trust – people may reject AI systems if they are unfair or unsafe.</a:t>
            </a:r>
          </a:p>
        </p:txBody>
      </p:sp>
      <p:pic>
        <p:nvPicPr>
          <p:cNvPr id="10" name="WhatsApp Ptt 2025-09-14 at 20.55.23">
            <a:hlinkClick r:id="" action="ppaction://media"/>
            <a:extLst>
              <a:ext uri="{FF2B5EF4-FFF2-40B4-BE49-F238E27FC236}">
                <a16:creationId xmlns:a16="http://schemas.microsoft.com/office/drawing/2014/main" id="{991CAA04-7D59-B7B9-4E39-35F8E688D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082" y="704270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6459200" cy="2286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 spc="52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What is Machine Ethics?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3240" y="2731768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Machine ethics = embedding moral principles into ML systems.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Involves programming machines to respect fairness and rights.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Helps align AI decision-making with human values.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Goes beyond accuracy—focuses on responsibility and accountability.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Core idea: machines should 'do the right thing' automatically.</a:t>
            </a:r>
          </a:p>
        </p:txBody>
      </p:sp>
      <p:pic>
        <p:nvPicPr>
          <p:cNvPr id="9" name="old-marine-drive-13_6dd2WIXB">
            <a:hlinkClick r:id="" action="ppaction://media"/>
            <a:extLst>
              <a:ext uri="{FF2B5EF4-FFF2-40B4-BE49-F238E27FC236}">
                <a16:creationId xmlns:a16="http://schemas.microsoft.com/office/drawing/2014/main" id="{59E38195-BC48-FCA4-A236-362880027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0773" y="71266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611286" y="1611287"/>
            <a:ext cx="9867902" cy="6645330"/>
          </a:xfrm>
          <a:custGeom>
            <a:avLst/>
            <a:gdLst/>
            <a:ahLst/>
            <a:cxnLst/>
            <a:rect l="l" t="t" r="r" b="b"/>
            <a:pathLst>
              <a:path w="11419446" h="7863283">
                <a:moveTo>
                  <a:pt x="0" y="79345"/>
                </a:moveTo>
                <a:lnTo>
                  <a:pt x="11365103" y="0"/>
                </a:lnTo>
                <a:lnTo>
                  <a:pt x="11419446" y="7783938"/>
                </a:lnTo>
                <a:lnTo>
                  <a:pt x="54343" y="7863283"/>
                </a:lnTo>
                <a:lnTo>
                  <a:pt x="0" y="79345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17106" t="-14163" r="-836" b="-2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762" y="9601200"/>
            <a:ext cx="18283238" cy="685800"/>
            <a:chOff x="0" y="0"/>
            <a:chExt cx="24377650" cy="9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77650" cy="914400"/>
            </a:xfrm>
            <a:custGeom>
              <a:avLst/>
              <a:gdLst/>
              <a:ahLst/>
              <a:cxnLst/>
              <a:rect l="l" t="t" r="r" b="b"/>
              <a:pathLst>
                <a:path w="24377650" h="914400">
                  <a:moveTo>
                    <a:pt x="0" y="0"/>
                  </a:moveTo>
                  <a:lnTo>
                    <a:pt x="24377650" y="0"/>
                  </a:lnTo>
                  <a:lnTo>
                    <a:pt x="2437765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4374">
            <a:off x="1780767" y="2846070"/>
            <a:ext cx="149695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71800" y="754856"/>
            <a:ext cx="12344400" cy="1714500"/>
            <a:chOff x="0" y="0"/>
            <a:chExt cx="16459200" cy="228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59200" cy="2286000"/>
            </a:xfrm>
            <a:custGeom>
              <a:avLst/>
              <a:gdLst/>
              <a:ahLst/>
              <a:cxnLst/>
              <a:rect l="l" t="t" r="r" b="b"/>
              <a:pathLst>
                <a:path w="16459200" h="2286000">
                  <a:moveTo>
                    <a:pt x="0" y="0"/>
                  </a:moveTo>
                  <a:lnTo>
                    <a:pt x="16459200" y="0"/>
                  </a:lnTo>
                  <a:lnTo>
                    <a:pt x="164592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459200" cy="2295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326"/>
                </a:lnSpc>
              </a:pPr>
              <a:r>
                <a:rPr lang="en-US" sz="6105" spc="48">
                  <a:solidFill>
                    <a:srgbClr val="000000"/>
                  </a:solidFill>
                  <a:latin typeface="TT Phobos"/>
                  <a:ea typeface="TT Phobos"/>
                  <a:cs typeface="TT Phobos"/>
                  <a:sym typeface="TT Phobos"/>
                </a:rPr>
                <a:t>Key Principles of Machine Ethics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24093" y="2803207"/>
            <a:ext cx="12161520" cy="67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Fairness – Avoid bias and ensure equality.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Transparency – Explain decisions clearly.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Privacy – Protect user data from misuse.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Accountability – Trace responsibility for AI outcomes.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Respect for Human Values – Preserve dignity, safety, and rights.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Inclusivity – Ensure all groups are represented in training data.</a:t>
            </a:r>
          </a:p>
        </p:txBody>
      </p:sp>
      <p:pic>
        <p:nvPicPr>
          <p:cNvPr id="10" name="WhatsApp Audio 2025-09-15 at 11.12.10">
            <a:hlinkClick r:id="" action="ppaction://media"/>
            <a:extLst>
              <a:ext uri="{FF2B5EF4-FFF2-40B4-BE49-F238E27FC236}">
                <a16:creationId xmlns:a16="http://schemas.microsoft.com/office/drawing/2014/main" id="{E5B7CEC0-9BF9-4273-E341-1C81FD6FC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1173" y="77343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869</Words>
  <Application>Microsoft Office PowerPoint</Application>
  <PresentationFormat>Custom</PresentationFormat>
  <Paragraphs>112</Paragraphs>
  <Slides>15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TT Phobos</vt:lpstr>
      <vt:lpstr>ITC Franklin Gothic LT Semi-Bold</vt:lpstr>
      <vt:lpstr>Calibri</vt:lpstr>
      <vt:lpstr>ITC Franklin Gothic LT Semi-Bold Italics</vt:lpstr>
      <vt:lpstr>Arial</vt:lpstr>
      <vt:lpstr>ITC Franklin Gothic LT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the Importance of Machine Ethics.pptx</dc:title>
  <cp:lastModifiedBy>Xolani Masimbe</cp:lastModifiedBy>
  <cp:revision>7</cp:revision>
  <dcterms:created xsi:type="dcterms:W3CDTF">2006-08-16T00:00:00Z</dcterms:created>
  <dcterms:modified xsi:type="dcterms:W3CDTF">2025-09-15T19:01:56Z</dcterms:modified>
  <dc:identifier>DAGy3iK2x3w</dc:identifier>
</cp:coreProperties>
</file>